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7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96CF-7E7F-F94B-9F93-6BEC0A92C85F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FB46-FB7B-4879-9B1A-EE9F4DE9A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EEE96CF-7E7F-F94B-9F93-6BEC0A92C85F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37F1-4C8B-7E46-B4E2-14748B27D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96CF-7E7F-F94B-9F93-6BEC0A92C85F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EEE96CF-7E7F-F94B-9F93-6BEC0A92C85F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EEE96CF-7E7F-F94B-9F93-6BEC0A92C85F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96CF-7E7F-F94B-9F93-6BEC0A92C85F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37F1-4C8B-7E46-B4E2-14748B27D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96CF-7E7F-F94B-9F93-6BEC0A92C85F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37F1-4C8B-7E46-B4E2-14748B27D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96CF-7E7F-F94B-9F93-6BEC0A92C85F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37F1-4C8B-7E46-B4E2-14748B27D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96CF-7E7F-F94B-9F93-6BEC0A92C85F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96CF-7E7F-F94B-9F93-6BEC0A92C85F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37F1-4C8B-7E46-B4E2-14748B27D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EEE96CF-7E7F-F94B-9F93-6BEC0A92C85F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37F1-4C8B-7E46-B4E2-14748B27D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EEE96CF-7E7F-F94B-9F93-6BEC0A92C85F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37F1-4C8B-7E46-B4E2-14748B27DF9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96CF-7E7F-F94B-9F93-6BEC0A92C85F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37F1-4C8B-7E46-B4E2-14748B27D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96CF-7E7F-F94B-9F93-6BEC0A92C85F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537F1-4C8B-7E46-B4E2-14748B27D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EEE96CF-7E7F-F94B-9F93-6BEC0A92C85F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1679-83E0-4571-98D7-4BB535B5F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EEE96CF-7E7F-F94B-9F93-6BEC0A92C85F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57537F1-4C8B-7E46-B4E2-14748B27DF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Scientific Knowledge and the Aesthetic Appreciation of Nature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Patricia Matthews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Carleson: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Empirical knowledge is used for viewing under categories, not just knowing information. </a:t>
            </a:r>
          </a:p>
          <a:p>
            <a:r>
              <a:rPr lang="en-US" dirty="0" smtClean="0"/>
              <a:t>We want knowledge giving us perceptual norms. 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: indicating which features are standard, contra-standard, and variable.</a:t>
            </a:r>
          </a:p>
          <a:p>
            <a:pPr lvl="1"/>
            <a:r>
              <a:rPr lang="en-US" dirty="0" smtClean="0"/>
              <a:t>Ex: knowing </a:t>
            </a:r>
            <a:r>
              <a:rPr lang="en-US" i="1" dirty="0" smtClean="0"/>
              <a:t>kinds</a:t>
            </a:r>
            <a:r>
              <a:rPr lang="en-US" dirty="0" smtClean="0"/>
              <a:t> of trees, and how they compare with other plant life.  Pg. 40 Live oaks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Contrastingly, the chemical composition of the trees bark will not contribute to the perceptual norms and therefore is not relevant.</a:t>
            </a:r>
          </a:p>
          <a:p>
            <a:r>
              <a:rPr lang="en-US" dirty="0" smtClean="0"/>
              <a:t>Consider a painting.</a:t>
            </a:r>
          </a:p>
          <a:p>
            <a:pPr lvl="1"/>
            <a:r>
              <a:rPr lang="en-US" dirty="0" smtClean="0"/>
              <a:t>The color used is variable. </a:t>
            </a:r>
          </a:p>
          <a:p>
            <a:pPr lvl="1"/>
            <a:r>
              <a:rPr lang="en-US" dirty="0" smtClean="0"/>
              <a:t>The painting’s weight and chemical composition is not relevant to the category it is perceived under.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range of our empirical knowledge relevant to our aesthetic appreciation is </a:t>
            </a:r>
            <a:r>
              <a:rPr lang="en-US" i="1" dirty="0" smtClean="0"/>
              <a:t>limited.</a:t>
            </a:r>
            <a:r>
              <a:rPr lang="en-US" dirty="0" smtClean="0"/>
              <a:t> </a:t>
            </a:r>
            <a:r>
              <a:rPr lang="en-US" u="sng" dirty="0" smtClean="0"/>
              <a:t>Features must be ones which directly affect how we perceive an object.</a:t>
            </a:r>
            <a:endParaRPr lang="en-US" dirty="0" smtClean="0"/>
          </a:p>
          <a:p>
            <a:r>
              <a:rPr lang="en-US" dirty="0" smtClean="0"/>
              <a:t>Carroll and </a:t>
            </a:r>
            <a:r>
              <a:rPr lang="en-US" dirty="0" err="1" smtClean="0"/>
              <a:t>Stecker</a:t>
            </a:r>
            <a:r>
              <a:rPr lang="en-US" dirty="0" smtClean="0"/>
              <a:t> argue, and Matthews rejects that: even relevant information can be ignored for simple, but valid, appreciation of nature.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Perceptual Cognitive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ways to envision: the “enhancement” model and the “pure” model.</a:t>
            </a:r>
          </a:p>
          <a:p>
            <a:r>
              <a:rPr lang="en-US" dirty="0" smtClean="0"/>
              <a:t>Enhancement Model:</a:t>
            </a:r>
          </a:p>
          <a:p>
            <a:pPr lvl="1"/>
            <a:r>
              <a:rPr lang="en-US" dirty="0" smtClean="0"/>
              <a:t>Provides us with “thin” and “thick” conceptions of nature. </a:t>
            </a:r>
          </a:p>
          <a:p>
            <a:pPr lvl="1"/>
            <a:r>
              <a:rPr lang="en-US" dirty="0" smtClean="0"/>
              <a:t>A “thin” conception focuses on surface qualities. </a:t>
            </a:r>
          </a:p>
          <a:p>
            <a:pPr lvl="1"/>
            <a:r>
              <a:rPr lang="en-US" dirty="0" smtClean="0"/>
              <a:t>A “thick” conception adds levels of knowledge, helping us to perceive nature in more complex ways. </a:t>
            </a:r>
          </a:p>
          <a:p>
            <a:pPr lvl="1"/>
            <a:r>
              <a:rPr lang="en-US" dirty="0" smtClean="0"/>
              <a:t>Compare “thin” surface qualities of a flower to a “thicker” appreciation that occurs when one knows that the flower indicates a certain stage of spring.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Stecker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Having further knowledge is like throwing on more layers of clothes.  The new layers don’t affect the old ones, though they might provide us with warmth. </a:t>
            </a:r>
          </a:p>
          <a:p>
            <a:r>
              <a:rPr lang="en-US" dirty="0" smtClean="0"/>
              <a:t>Layers are optional.</a:t>
            </a:r>
          </a:p>
          <a:p>
            <a:r>
              <a:rPr lang="en-US" dirty="0" smtClean="0"/>
              <a:t>We don’t affect our original knowledge, we just enhance it, thus enhancing appreciation. </a:t>
            </a:r>
          </a:p>
          <a:p>
            <a:r>
              <a:rPr lang="en-US" dirty="0" smtClean="0"/>
              <a:t>Matthews: NO. We can’t just assume certain things.</a:t>
            </a:r>
          </a:p>
          <a:p>
            <a:r>
              <a:rPr lang="en-US" dirty="0" smtClean="0"/>
              <a:t>A “thinner” conception is problematic.  Sometimes with a “thicker” conception we just enhance our knowledge, but other times we </a:t>
            </a:r>
            <a:r>
              <a:rPr lang="en-US" i="1" dirty="0" smtClean="0"/>
              <a:t>correct</a:t>
            </a:r>
            <a:r>
              <a:rPr lang="en-US" dirty="0" smtClean="0"/>
              <a:t> our knowledge. </a:t>
            </a:r>
          </a:p>
          <a:p>
            <a:r>
              <a:rPr lang="en-US" dirty="0" smtClean="0"/>
              <a:t>Tidal Basin example.  Our knowledge is </a:t>
            </a:r>
            <a:r>
              <a:rPr lang="en-US" i="1" dirty="0" smtClean="0"/>
              <a:t>corrected.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Pure Perceptual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Distinguishes </a:t>
            </a:r>
            <a:r>
              <a:rPr lang="en-US" i="1" dirty="0" smtClean="0"/>
              <a:t>thinking</a:t>
            </a:r>
            <a:r>
              <a:rPr lang="en-US" dirty="0" smtClean="0"/>
              <a:t> and </a:t>
            </a:r>
            <a:r>
              <a:rPr lang="en-US" i="1" dirty="0" smtClean="0"/>
              <a:t>perceiving.</a:t>
            </a:r>
            <a:endParaRPr lang="en-US" dirty="0" smtClean="0"/>
          </a:p>
          <a:p>
            <a:r>
              <a:rPr lang="en-US" dirty="0" smtClean="0"/>
              <a:t>Thinking distinguishes clear aspects that are known and aspects unknown.  We leave gaps in knowledge to be filled at a later date. </a:t>
            </a:r>
          </a:p>
          <a:p>
            <a:pPr lvl="1"/>
            <a:r>
              <a:rPr lang="en-US" dirty="0" smtClean="0"/>
              <a:t>Know moss on a tree, though uncertain of its size, shape etc.</a:t>
            </a:r>
          </a:p>
          <a:p>
            <a:r>
              <a:rPr lang="en-US" dirty="0" smtClean="0"/>
              <a:t>Perceiving allows for gaps to be filled automatically.  We don’t refrain from perceiving things the way we refrain from thinking about them. </a:t>
            </a:r>
          </a:p>
          <a:p>
            <a:pPr lvl="1"/>
            <a:r>
              <a:rPr lang="en-US" dirty="0" smtClean="0"/>
              <a:t>We can perceive the tree as large/small, sparse/full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we agree with Carleson that there are correct and incorrect ways of nature appreciation, then “thicker” conception is required (for a confirmation of our original knowledge). </a:t>
            </a:r>
          </a:p>
          <a:p>
            <a:r>
              <a:rPr lang="en-US" dirty="0" smtClean="0"/>
              <a:t>Partial representations are inadequate if they mislead us. </a:t>
            </a:r>
          </a:p>
          <a:p>
            <a:r>
              <a:rPr lang="en-US" dirty="0" smtClean="0"/>
              <a:t>Only knowing part of the truth distorts the aesthetic properties perceived. </a:t>
            </a:r>
          </a:p>
          <a:p>
            <a:r>
              <a:rPr lang="en-US" dirty="0" smtClean="0"/>
              <a:t>A “thicker” conception sometimes only enhances what’s perceived, though sometimes it corrects our knowledge. </a:t>
            </a:r>
          </a:p>
          <a:p>
            <a:r>
              <a:rPr lang="en-US" dirty="0" smtClean="0"/>
              <a:t>We can’t know they mislead us until we have the accurate knowledge.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knowledge doesn’t change our aesthetic judgment. </a:t>
            </a:r>
          </a:p>
          <a:p>
            <a:pPr lvl="1"/>
            <a:r>
              <a:rPr lang="en-US" dirty="0" smtClean="0"/>
              <a:t>Loosestrife example.</a:t>
            </a:r>
          </a:p>
          <a:p>
            <a:r>
              <a:rPr lang="en-US" dirty="0" smtClean="0"/>
              <a:t>Perceiving takes time and experience. We have to </a:t>
            </a:r>
            <a:r>
              <a:rPr lang="en-US" i="1" dirty="0" smtClean="0"/>
              <a:t>see</a:t>
            </a:r>
            <a:r>
              <a:rPr lang="en-US" dirty="0" smtClean="0"/>
              <a:t> the plant as harmful, not just </a:t>
            </a:r>
            <a:r>
              <a:rPr lang="en-US" i="1" dirty="0" smtClean="0"/>
              <a:t>think</a:t>
            </a:r>
            <a:r>
              <a:rPr lang="en-US" dirty="0" smtClean="0"/>
              <a:t> it for our aesthetic perception to change.  </a:t>
            </a:r>
          </a:p>
          <a:p>
            <a:r>
              <a:rPr lang="en-US" dirty="0" smtClean="0"/>
              <a:t>Our aesthetic perception </a:t>
            </a:r>
            <a:r>
              <a:rPr lang="en-US" i="1" dirty="0" smtClean="0"/>
              <a:t>will change. </a:t>
            </a:r>
            <a:r>
              <a:rPr lang="en-US" dirty="0" smtClean="0"/>
              <a:t>At the very least, the quality of beauty will change in seeing the plant as beautiful and harmful.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child is a victim of abuse. </a:t>
            </a:r>
          </a:p>
          <a:p>
            <a:r>
              <a:rPr lang="en-US" dirty="0" smtClean="0"/>
              <a:t>A large multicolored bruise taken out of context without knowledge of the significance of the color variation. We might find it beautiful. </a:t>
            </a:r>
          </a:p>
          <a:p>
            <a:r>
              <a:rPr lang="en-US" dirty="0" smtClean="0"/>
              <a:t>Seeing the mark under the concept of child abuse changes the aesthetic character entirely.  </a:t>
            </a:r>
          </a:p>
          <a:p>
            <a:r>
              <a:rPr lang="en-US" dirty="0" smtClean="0"/>
              <a:t>We probably won’t look at it as beautiful anymore.  If we can look at it as sad and beautiful, the sadness pervades the beauty and changes its aesthetic </a:t>
            </a:r>
            <a:r>
              <a:rPr lang="en-US" i="1" dirty="0" smtClean="0"/>
              <a:t>quality. 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no a priori connection between empirical knowledge and aesthetic properties of the object. </a:t>
            </a:r>
          </a:p>
          <a:p>
            <a:r>
              <a:rPr lang="en-US" dirty="0" smtClean="0"/>
              <a:t>Thus, we can appreciate objects while getting a category wrong.  </a:t>
            </a:r>
          </a:p>
          <a:p>
            <a:r>
              <a:rPr lang="en-US" dirty="0" smtClean="0"/>
              <a:t>Getting some facts wrong doesn’t necessarily result in false aesthetic judgment—that is if it doesn’t have a bearing on our aesthetic response and doesn’t make it deficient.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assessing aesthetic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view that nature, aesthetically speaking, doesn’t offer the depth, complexity and meaningfulness of art.</a:t>
            </a:r>
          </a:p>
          <a:p>
            <a:pPr lvl="1"/>
            <a:r>
              <a:rPr lang="en-US" dirty="0" smtClean="0"/>
              <a:t>Assuming aesthetic value contributes to the overall value of nature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Environmentalists say: no. Science gives us depth to nature.  Decisions made on aesthetic grounds conflict with </a:t>
            </a:r>
            <a:r>
              <a:rPr lang="en-US" dirty="0" err="1" smtClean="0"/>
              <a:t>preservationalists</a:t>
            </a:r>
            <a:r>
              <a:rPr lang="en-US" dirty="0" smtClean="0"/>
              <a:t>’. Aesthetic grounds favor beauty. </a:t>
            </a:r>
          </a:p>
          <a:p>
            <a:pPr>
              <a:buFont typeface="Wingdings" charset="2"/>
              <a:buChar char="q"/>
            </a:pPr>
            <a:r>
              <a:rPr lang="en-US" dirty="0" smtClean="0"/>
              <a:t>Latter claim may be equally or more important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charset="2"/>
              <a:buChar char="q"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209800"/>
            <a:ext cx="7610476" cy="4056529"/>
          </a:xfrm>
        </p:spPr>
        <p:txBody>
          <a:bodyPr/>
          <a:lstStyle/>
          <a:p>
            <a:r>
              <a:rPr lang="en-US" dirty="0" smtClean="0"/>
              <a:t>Empirical knowledge alone can’t guarantee any particular aesthetic value.  Context can’t be a sole factor in determining value. </a:t>
            </a:r>
          </a:p>
          <a:p>
            <a:r>
              <a:rPr lang="en-US" i="1" dirty="0" smtClean="0"/>
              <a:t>Experience</a:t>
            </a:r>
            <a:r>
              <a:rPr lang="en-US" dirty="0" smtClean="0"/>
              <a:t> is important as well as knowledge. </a:t>
            </a:r>
          </a:p>
          <a:p>
            <a:r>
              <a:rPr lang="en-US" dirty="0" smtClean="0"/>
              <a:t>Hurricane vs. Tornado example</a:t>
            </a:r>
            <a:endParaRPr lang="en-US" dirty="0"/>
          </a:p>
        </p:txBody>
      </p:sp>
      <p:pic>
        <p:nvPicPr>
          <p:cNvPr id="4" name="Picture 3" descr="tornad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4763267"/>
            <a:ext cx="2146300" cy="1848203"/>
          </a:xfrm>
          <a:prstGeom prst="rect">
            <a:avLst/>
          </a:prstGeom>
        </p:spPr>
      </p:pic>
      <p:pic>
        <p:nvPicPr>
          <p:cNvPr id="5" name="Picture 4" descr="Hurricanemain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8482" y="4763267"/>
            <a:ext cx="2887817" cy="1848203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appreciating,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listen to the naturalist.  We value their knowledge. The naturalist focuses on perceptible properties of the object, properties discovered through careful observation.  </a:t>
            </a:r>
          </a:p>
          <a:p>
            <a:r>
              <a:rPr lang="en-US" dirty="0" smtClean="0"/>
              <a:t>These properties she focuses on are the ones most likely to alter our aesthetic appreciation. </a:t>
            </a:r>
          </a:p>
          <a:p>
            <a:r>
              <a:rPr lang="en-US" dirty="0" smtClean="0"/>
              <a:t>Seeing destructive properties will </a:t>
            </a:r>
            <a:r>
              <a:rPr lang="en-US" i="1" dirty="0" smtClean="0"/>
              <a:t>change</a:t>
            </a:r>
            <a:r>
              <a:rPr lang="en-US" dirty="0" smtClean="0"/>
              <a:t> our aesthetic appreciation of an object, just as in art.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225986"/>
            <a:ext cx="7610476" cy="4040343"/>
          </a:xfrm>
        </p:spPr>
        <p:txBody>
          <a:bodyPr/>
          <a:lstStyle/>
          <a:p>
            <a:r>
              <a:rPr lang="en-US" dirty="0" smtClean="0"/>
              <a:t>Critics are divided on whether the restoration of </a:t>
            </a:r>
            <a:r>
              <a:rPr lang="en-US" i="1" dirty="0" smtClean="0"/>
              <a:t>The Last Supper</a:t>
            </a:r>
            <a:r>
              <a:rPr lang="en-US" dirty="0" smtClean="0"/>
              <a:t> is aesthetically better or not. </a:t>
            </a:r>
            <a:endParaRPr lang="en-US" dirty="0"/>
          </a:p>
        </p:txBody>
      </p:sp>
      <p:pic>
        <p:nvPicPr>
          <p:cNvPr id="4" name="Picture 3" descr="LastSupperRestor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820" y="3088736"/>
            <a:ext cx="6224454" cy="357041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we need strictly scientific knowledge?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2595562"/>
            <a:ext cx="7799389" cy="3670767"/>
          </a:xfrm>
        </p:spPr>
        <p:txBody>
          <a:bodyPr/>
          <a:lstStyle/>
          <a:p>
            <a:r>
              <a:rPr lang="en-US" dirty="0" smtClean="0"/>
              <a:t>Only relevant information can change how we perceive it.</a:t>
            </a:r>
          </a:p>
          <a:p>
            <a:r>
              <a:rPr lang="en-US" dirty="0" smtClean="0"/>
              <a:t>Until we put objects into categories, we can’t know how those objects will change for us. </a:t>
            </a:r>
          </a:p>
          <a:p>
            <a:r>
              <a:rPr lang="en-US" dirty="0" smtClean="0"/>
              <a:t>Judgments based on visceral emotions are altered or corrected when we learn more about the object.</a:t>
            </a:r>
          </a:p>
          <a:p>
            <a:pPr lvl="1"/>
            <a:r>
              <a:rPr lang="en-US" dirty="0" smtClean="0"/>
              <a:t>Ex: seeing a pet rat. Initially we may find it scary. After getting to know the animal we may find it sweet, loving, and harmless. </a:t>
            </a:r>
          </a:p>
          <a:p>
            <a:pPr lvl="1"/>
            <a:r>
              <a:rPr lang="en-US" dirty="0" smtClean="0"/>
              <a:t>Our initial aesthetic judgment based on visceral emotion might be that its disgusting, but later we might change our assessment to find the rat sleek and not disgusting.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 to be correct in assessing, we should know more. Even if the knowledge only enhances and might not change our original assessment. </a:t>
            </a:r>
          </a:p>
          <a:p>
            <a:r>
              <a:rPr lang="en-US" dirty="0" smtClean="0"/>
              <a:t>It’s not irrelevant to find out more information, because you </a:t>
            </a:r>
            <a:r>
              <a:rPr lang="en-US" i="1" dirty="0" smtClean="0"/>
              <a:t>don’t know.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vs. Justified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Aesthetic assessments may never be correct, as we’re continually finding out more about nature. </a:t>
            </a:r>
          </a:p>
          <a:p>
            <a:r>
              <a:rPr lang="en-US" dirty="0" smtClean="0"/>
              <a:t>With experience, we can draw generalizations about what scientific knowledge makes a difference. </a:t>
            </a:r>
          </a:p>
          <a:p>
            <a:r>
              <a:rPr lang="en-US" dirty="0" smtClean="0"/>
              <a:t>We might focus on justification rather than correctness.  Empirical knowledge better justifies our judgments of nature.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ways of categorizing.  This may lead to conflicting aesthetic properties. </a:t>
            </a:r>
          </a:p>
          <a:p>
            <a:pPr lvl="1"/>
            <a:r>
              <a:rPr lang="en-US" dirty="0" smtClean="0"/>
              <a:t>Example: A deer might be seen as a graceful animal, but an awkward deer. </a:t>
            </a:r>
          </a:p>
          <a:p>
            <a:r>
              <a:rPr lang="en-US" dirty="0" smtClean="0"/>
              <a:t>There’s a problem at the level of generality and finding the right category. Some might fall into two categories. </a:t>
            </a:r>
          </a:p>
          <a:p>
            <a:r>
              <a:rPr lang="en-US" dirty="0" smtClean="0"/>
              <a:t>This is true of art as well.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Chemistry is not usually important in a broad context, but what if we are looking at tree bark underneath a microscope?</a:t>
            </a:r>
          </a:p>
          <a:p>
            <a:r>
              <a:rPr lang="en-US" dirty="0" smtClean="0"/>
              <a:t>Do we treat it independently or as part of a whole?</a:t>
            </a:r>
          </a:p>
          <a:p>
            <a:r>
              <a:rPr lang="en-US" dirty="0" smtClean="0"/>
              <a:t>What category do we place it under?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vs.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209800"/>
            <a:ext cx="7610476" cy="40565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any given object, there are ways to broaden or narrow the context of the object, or its spatial temporal frame.  It is hard to delineate because of the depth. </a:t>
            </a:r>
          </a:p>
          <a:p>
            <a:r>
              <a:rPr lang="en-US" dirty="0" smtClean="0"/>
              <a:t>Nature compared to art is particularly thick. </a:t>
            </a:r>
          </a:p>
          <a:p>
            <a:r>
              <a:rPr lang="en-US" dirty="0" smtClean="0"/>
              <a:t>Art is easy to distinguish physical properties (we don’t care about the canvas or the wood frame). </a:t>
            </a:r>
          </a:p>
          <a:p>
            <a:r>
              <a:rPr lang="en-US" dirty="0" smtClean="0"/>
              <a:t>With nature we care about the façade of the tree bark as well as the rings on the inside. </a:t>
            </a:r>
          </a:p>
          <a:p>
            <a:r>
              <a:rPr lang="en-US" dirty="0" smtClean="0"/>
              <a:t>Art has permanence. Nature changes and develops. Nature has surface depth. The range of relevant knowledge is greater for nature than for art.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Carleson’s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knowledge is necessary for determining categories of nature. </a:t>
            </a:r>
          </a:p>
          <a:p>
            <a:r>
              <a:rPr lang="en-US" dirty="0" smtClean="0"/>
              <a:t>In categorizing, science focuses our attention on relevance. </a:t>
            </a:r>
          </a:p>
          <a:p>
            <a:r>
              <a:rPr lang="en-US" dirty="0" smtClean="0"/>
              <a:t>Our aesthetic appreciation therefore considers the role of the object in the system, thus gives us a greater appreciation. </a:t>
            </a:r>
          </a:p>
          <a:p>
            <a:r>
              <a:rPr lang="en-US" dirty="0" smtClean="0"/>
              <a:t>Mundane nature becomes more interesting and our ethical and aesthetic assessment become harmonious.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an implicit dissimilarity in the categories for appreciating art vs. appreciating nature. </a:t>
            </a:r>
          </a:p>
          <a:p>
            <a:pPr lvl="1"/>
            <a:r>
              <a:rPr lang="en-US" dirty="0" smtClean="0"/>
              <a:t>Nature doesn’t reveal its aesthetic purpose or standards.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Carleson argues that objects seen through categories will have positive aesthetic qualities. </a:t>
            </a:r>
          </a:p>
          <a:p>
            <a:pPr lvl="1"/>
            <a:r>
              <a:rPr lang="en-US" dirty="0" smtClean="0"/>
              <a:t>So science offers aesthetic goals because its guided by aesthetic standards.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Carleson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won’t explicitly guide us to aesthetic criteria. </a:t>
            </a:r>
          </a:p>
          <a:p>
            <a:r>
              <a:rPr lang="en-US" dirty="0" smtClean="0"/>
              <a:t>The range of relevant knowledge is not limited for aesthetic criteria. </a:t>
            </a:r>
          </a:p>
          <a:p>
            <a:r>
              <a:rPr lang="en-US" dirty="0" smtClean="0"/>
              <a:t>Aesthetic properties must be empirically discovered. </a:t>
            </a:r>
          </a:p>
          <a:p>
            <a:r>
              <a:rPr lang="en-US" dirty="0" smtClean="0"/>
              <a:t>There’s no way to  know in advance of experience how all the properties will play together—or if they will be positively aesthetic.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 is comparable to art in aesthetic purposes offered by art categories. </a:t>
            </a:r>
          </a:p>
          <a:p>
            <a:pPr lvl="1"/>
            <a:r>
              <a:rPr lang="en-US" dirty="0" smtClean="0"/>
              <a:t>We can take a look at how certain objects play a role in their system.</a:t>
            </a:r>
          </a:p>
          <a:p>
            <a:pPr lvl="1"/>
            <a:r>
              <a:rPr lang="en-US" dirty="0" smtClean="0"/>
              <a:t>Admire an animal fulfilling its role.</a:t>
            </a:r>
          </a:p>
          <a:p>
            <a:pPr lvl="1"/>
            <a:r>
              <a:rPr lang="en-US" dirty="0" smtClean="0"/>
              <a:t>Or a species adapting to its surroundings. </a:t>
            </a:r>
          </a:p>
          <a:p>
            <a:pPr lvl="1"/>
            <a:r>
              <a:rPr lang="en-US" dirty="0" smtClean="0"/>
              <a:t>Scientific knowledge is relevant if were giving categories of function.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knowledge is relevant because its gets to the </a:t>
            </a:r>
            <a:r>
              <a:rPr lang="en-US" i="1" dirty="0" smtClean="0"/>
              <a:t>nature of nature</a:t>
            </a:r>
            <a:r>
              <a:rPr lang="en-US" dirty="0" smtClean="0"/>
              <a:t>—therefore required for aesthetic appreciation.  </a:t>
            </a:r>
          </a:p>
          <a:p>
            <a:r>
              <a:rPr lang="en-US" dirty="0" smtClean="0"/>
              <a:t>This provides perceptual norms of nature. </a:t>
            </a:r>
          </a:p>
          <a:p>
            <a:r>
              <a:rPr lang="en-US" dirty="0" smtClean="0"/>
              <a:t>Categories in art provide a guide for the function of empirical knowledge </a:t>
            </a:r>
            <a:r>
              <a:rPr lang="en-US" smtClean="0"/>
              <a:t>in nature.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Noel: Animal as a whale vs. fish. </a:t>
            </a:r>
          </a:p>
          <a:p>
            <a:pPr lvl="1"/>
            <a:r>
              <a:rPr lang="en-US" dirty="0" smtClean="0"/>
              <a:t>We can still appreciate the grandeur of an animal. </a:t>
            </a:r>
          </a:p>
          <a:p>
            <a:r>
              <a:rPr lang="en-US" dirty="0" smtClean="0"/>
              <a:t>Learning something doesn’t change its aesthetic value.</a:t>
            </a:r>
          </a:p>
          <a:p>
            <a:pPr lvl="1"/>
            <a:r>
              <a:rPr lang="en-US" dirty="0" smtClean="0"/>
              <a:t>A sunset is no less beautiful when we learn colors are enhanced by pollution. </a:t>
            </a:r>
          </a:p>
        </p:txBody>
      </p:sp>
      <p:pic>
        <p:nvPicPr>
          <p:cNvPr id="4" name="Picture 3" descr="humpback-whale_580_600x4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578350"/>
            <a:ext cx="2717800" cy="2038350"/>
          </a:xfrm>
          <a:prstGeom prst="rect">
            <a:avLst/>
          </a:prstGeom>
        </p:spPr>
      </p:pic>
      <p:pic>
        <p:nvPicPr>
          <p:cNvPr id="5" name="Picture 4" descr="1423801749_c22c7ef38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7300" y="4568825"/>
            <a:ext cx="2730500" cy="20478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Matthews’ Issues: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Scientific knowledge is vast. We don’t have guidelines telling us what is relevant.</a:t>
            </a:r>
          </a:p>
          <a:p>
            <a:r>
              <a:rPr lang="en-US" dirty="0" smtClean="0"/>
              <a:t>Science doesn’t offer us any rules for appreciation. </a:t>
            </a:r>
          </a:p>
          <a:p>
            <a:r>
              <a:rPr lang="en-US" dirty="0" smtClean="0"/>
              <a:t>What piece of information is more relevant than another? (Chemistry, botany, physics, ecology, when appreciating a flower?)</a:t>
            </a:r>
          </a:p>
          <a:p>
            <a:r>
              <a:rPr lang="en-US" dirty="0" smtClean="0"/>
              <a:t>Everything in nature isn’t aesthetically valuable.</a:t>
            </a:r>
          </a:p>
          <a:p>
            <a:r>
              <a:rPr lang="en-US" dirty="0" smtClean="0"/>
              <a:t>Attempts to narrow a broad range of empirical knowledge.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Matthews: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Responds to Carroll’s claim on behalf of Carleson, defending a cognitive account.</a:t>
            </a:r>
          </a:p>
          <a:p>
            <a:r>
              <a:rPr lang="en-US" dirty="0" smtClean="0"/>
              <a:t>Uses </a:t>
            </a:r>
            <a:r>
              <a:rPr lang="en-US" dirty="0" err="1" smtClean="0"/>
              <a:t>Carleson’s</a:t>
            </a:r>
            <a:r>
              <a:rPr lang="en-US" dirty="0" smtClean="0"/>
              <a:t> claim that scientific categories function like art categories.</a:t>
            </a:r>
          </a:p>
          <a:p>
            <a:r>
              <a:rPr lang="en-US" dirty="0" smtClean="0"/>
              <a:t>Categories are required in order to correctly appreciate nature.</a:t>
            </a:r>
          </a:p>
          <a:p>
            <a:r>
              <a:rPr lang="en-US" dirty="0" smtClean="0"/>
              <a:t>We need categories.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us with norms for nature appreciation. </a:t>
            </a:r>
          </a:p>
          <a:p>
            <a:pPr lvl="1"/>
            <a:r>
              <a:rPr lang="en-US" dirty="0" smtClean="0"/>
              <a:t>Standard: A property which includes that object in a category.</a:t>
            </a:r>
          </a:p>
          <a:p>
            <a:pPr lvl="1"/>
            <a:r>
              <a:rPr lang="en-US" dirty="0" smtClean="0"/>
              <a:t>Contra-standard: A property that might remove an object from a category.</a:t>
            </a:r>
          </a:p>
          <a:p>
            <a:pPr lvl="1"/>
            <a:r>
              <a:rPr lang="en-US" dirty="0" smtClean="0"/>
              <a:t>Variable: Doesn’t affect an objects inclusion in a category.</a:t>
            </a:r>
          </a:p>
          <a:p>
            <a:r>
              <a:rPr lang="en-US" dirty="0" smtClean="0"/>
              <a:t>Are perpetually indistinguishable.</a:t>
            </a:r>
          </a:p>
          <a:p>
            <a:r>
              <a:rPr lang="en-US" dirty="0" smtClean="0"/>
              <a:t>Tell us </a:t>
            </a:r>
            <a:r>
              <a:rPr lang="en-US" i="1" dirty="0" smtClean="0"/>
              <a:t>what</a:t>
            </a:r>
            <a:r>
              <a:rPr lang="en-US" dirty="0" smtClean="0"/>
              <a:t> something 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us know </a:t>
            </a:r>
            <a:r>
              <a:rPr lang="en-US" i="1" dirty="0" smtClean="0"/>
              <a:t>what </a:t>
            </a:r>
            <a:r>
              <a:rPr lang="en-US" dirty="0" smtClean="0"/>
              <a:t>it is. </a:t>
            </a:r>
          </a:p>
          <a:p>
            <a:r>
              <a:rPr lang="en-US" dirty="0" smtClean="0"/>
              <a:t>Linguistic Model: We essentially “read nature.” </a:t>
            </a:r>
          </a:p>
          <a:p>
            <a:pPr lvl="1"/>
            <a:r>
              <a:rPr lang="en-US" dirty="0" smtClean="0"/>
              <a:t>Ex: A biologist connects the color of an egg with evolutionary knowledge.  The evolutionary story is important, not the color of the egg. </a:t>
            </a:r>
          </a:p>
          <a:p>
            <a:r>
              <a:rPr lang="en-US" dirty="0" smtClean="0"/>
              <a:t>Perceptual Model: based on what we perceive.</a:t>
            </a:r>
          </a:p>
          <a:p>
            <a:pPr lvl="1"/>
            <a:r>
              <a:rPr lang="en-US" dirty="0" smtClean="0"/>
              <a:t>Having knowledge changes our aesthetic perception. Knowledge of the evolutionary forces affects how we see the egg’s aesthetic properties.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Walton claims: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997200"/>
            <a:ext cx="7610476" cy="3269129"/>
          </a:xfrm>
        </p:spPr>
        <p:txBody>
          <a:bodyPr/>
          <a:lstStyle/>
          <a:p>
            <a:r>
              <a:rPr lang="en-US" dirty="0" smtClean="0"/>
              <a:t>Aesthetic properties in art turn on what’s perceived in the work; what’s perceived is dependent on knowledge and experience.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Matthews- this is true of nature.</a:t>
            </a:r>
          </a:p>
          <a:p>
            <a:pPr lvl="1"/>
            <a:r>
              <a:rPr lang="en-US" dirty="0" smtClean="0"/>
              <a:t>Correct perception starts with the correct perception of a scientific fact.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spective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spective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1349</TotalTime>
  <Words>1931</Words>
  <Application>Microsoft Office PowerPoint</Application>
  <PresentationFormat>On-screen Show (4:3)</PresentationFormat>
  <Paragraphs>153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Perspective</vt:lpstr>
      <vt:lpstr>Scientific Knowledge and the Aesthetic Appreciation of Nature </vt:lpstr>
      <vt:lpstr>Issues in assessing aesthetic value</vt:lpstr>
      <vt:lpstr>Carleson’s Model</vt:lpstr>
      <vt:lpstr>Criticisms </vt:lpstr>
      <vt:lpstr>Matthews’ Issues: </vt:lpstr>
      <vt:lpstr>Matthews:</vt:lpstr>
      <vt:lpstr>Categories</vt:lpstr>
      <vt:lpstr>Empirical Knowledge</vt:lpstr>
      <vt:lpstr>Walton claims: </vt:lpstr>
      <vt:lpstr>Carleson:</vt:lpstr>
      <vt:lpstr>Slide 11</vt:lpstr>
      <vt:lpstr>So, </vt:lpstr>
      <vt:lpstr>Perceptual Cognitive Model</vt:lpstr>
      <vt:lpstr>Stecker:</vt:lpstr>
      <vt:lpstr>The Pure Perceptual Model</vt:lpstr>
      <vt:lpstr>Matthews</vt:lpstr>
      <vt:lpstr>Sometimes…</vt:lpstr>
      <vt:lpstr>Another example:</vt:lpstr>
      <vt:lpstr>Slide 19</vt:lpstr>
      <vt:lpstr>Experience</vt:lpstr>
      <vt:lpstr>In appreciating,</vt:lpstr>
      <vt:lpstr>Art Restoration</vt:lpstr>
      <vt:lpstr>Do we need strictly scientific knowledge?</vt:lpstr>
      <vt:lpstr>Assessment</vt:lpstr>
      <vt:lpstr>Correct vs. Justified</vt:lpstr>
      <vt:lpstr>Multiple Categories</vt:lpstr>
      <vt:lpstr>Focus</vt:lpstr>
      <vt:lpstr>Slide 28</vt:lpstr>
      <vt:lpstr>Nature vs. Art</vt:lpstr>
      <vt:lpstr>Slide 30</vt:lpstr>
      <vt:lpstr>Problems with Carleson</vt:lpstr>
      <vt:lpstr>Slide 32</vt:lpstr>
      <vt:lpstr>Slide 33</vt:lpstr>
    </vt:vector>
  </TitlesOfParts>
  <Company>College of Charleston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Knowledge and the Aesthetic Appreciation of Nature</dc:title>
  <dc:creator>Katelyn Robinson</dc:creator>
  <cp:lastModifiedBy>hettingern</cp:lastModifiedBy>
  <cp:revision>1</cp:revision>
  <dcterms:created xsi:type="dcterms:W3CDTF">2012-03-19T23:09:14Z</dcterms:created>
  <dcterms:modified xsi:type="dcterms:W3CDTF">2012-03-21T17:15:53Z</dcterms:modified>
</cp:coreProperties>
</file>